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21"/>
  </p:notes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3" r:id="rId9"/>
    <p:sldId id="264" r:id="rId10"/>
    <p:sldId id="268" r:id="rId11"/>
    <p:sldId id="274" r:id="rId12"/>
    <p:sldId id="269" r:id="rId13"/>
    <p:sldId id="270" r:id="rId14"/>
    <p:sldId id="275" r:id="rId15"/>
    <p:sldId id="276" r:id="rId16"/>
    <p:sldId id="267" r:id="rId17"/>
    <p:sldId id="277" r:id="rId18"/>
    <p:sldId id="271" r:id="rId19"/>
    <p:sldId id="265" r:id="rId20"/>
  </p:sldIdLst>
  <p:sldSz cx="16256000" cy="9144000"/>
  <p:notesSz cx="16256000" cy="9144000"/>
  <p:embeddedFontLst>
    <p:embeddedFont>
      <p:font typeface="Oswald Medium" panose="020F0502020204030204" pitchFamily="34" charset="0"/>
      <p:regular r:id="rId22"/>
      <p:bold r:id="rId23"/>
    </p:embeddedFont>
    <p:embeddedFont>
      <p:font typeface="Work Sans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52FD8C-B203-4DA3-A7FD-0C86A2DA6767}" v="10" dt="2024-12-09T18:16:53.9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24"/>
    <p:restoredTop sz="94676"/>
  </p:normalViewPr>
  <p:slideViewPr>
    <p:cSldViewPr snapToGrid="0">
      <p:cViewPr>
        <p:scale>
          <a:sx n="81" d="100"/>
          <a:sy n="81" d="100"/>
        </p:scale>
        <p:origin x="120" y="31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yan Lalicker" userId="75d93246bf1c1036" providerId="LiveId" clId="{B752FD8C-B203-4DA3-A7FD-0C86A2DA6767}"/>
    <pc:docChg chg="undo redo custSel addSld delSld modSld sldOrd">
      <pc:chgData name="Ryan Lalicker" userId="75d93246bf1c1036" providerId="LiveId" clId="{B752FD8C-B203-4DA3-A7FD-0C86A2DA6767}" dt="2024-12-09T18:24:19.204" v="241" actId="20577"/>
      <pc:docMkLst>
        <pc:docMk/>
      </pc:docMkLst>
      <pc:sldChg chg="modSp mod">
        <pc:chgData name="Ryan Lalicker" userId="75d93246bf1c1036" providerId="LiveId" clId="{B752FD8C-B203-4DA3-A7FD-0C86A2DA6767}" dt="2024-12-09T18:24:19.204" v="241" actId="20577"/>
        <pc:sldMkLst>
          <pc:docMk/>
          <pc:sldMk cId="0" sldId="256"/>
        </pc:sldMkLst>
        <pc:spChg chg="mod">
          <ac:chgData name="Ryan Lalicker" userId="75d93246bf1c1036" providerId="LiveId" clId="{B752FD8C-B203-4DA3-A7FD-0C86A2DA6767}" dt="2024-12-09T18:24:19.204" v="241" actId="20577"/>
          <ac:spMkLst>
            <pc:docMk/>
            <pc:sldMk cId="0" sldId="256"/>
            <ac:spMk id="47" creationId="{00000000-0000-0000-0000-000000000000}"/>
          </ac:spMkLst>
        </pc:spChg>
      </pc:sldChg>
      <pc:sldChg chg="modSp mod modClrScheme chgLayout">
        <pc:chgData name="Ryan Lalicker" userId="75d93246bf1c1036" providerId="LiveId" clId="{B752FD8C-B203-4DA3-A7FD-0C86A2DA6767}" dt="2024-12-09T17:23:03.375" v="9" actId="700"/>
        <pc:sldMkLst>
          <pc:docMk/>
          <pc:sldMk cId="0" sldId="257"/>
        </pc:sldMkLst>
        <pc:spChg chg="mod ord">
          <ac:chgData name="Ryan Lalicker" userId="75d93246bf1c1036" providerId="LiveId" clId="{B752FD8C-B203-4DA3-A7FD-0C86A2DA6767}" dt="2024-12-09T17:23:03.375" v="9" actId="700"/>
          <ac:spMkLst>
            <pc:docMk/>
            <pc:sldMk cId="0" sldId="257"/>
            <ac:spMk id="52" creationId="{00000000-0000-0000-0000-000000000000}"/>
          </ac:spMkLst>
        </pc:spChg>
        <pc:spChg chg="mod ord">
          <ac:chgData name="Ryan Lalicker" userId="75d93246bf1c1036" providerId="LiveId" clId="{B752FD8C-B203-4DA3-A7FD-0C86A2DA6767}" dt="2024-12-09T17:23:03.375" v="9" actId="700"/>
          <ac:spMkLst>
            <pc:docMk/>
            <pc:sldMk cId="0" sldId="257"/>
            <ac:spMk id="53" creationId="{00000000-0000-0000-0000-000000000000}"/>
          </ac:spMkLst>
        </pc:spChg>
      </pc:sldChg>
      <pc:sldChg chg="del">
        <pc:chgData name="Ryan Lalicker" userId="75d93246bf1c1036" providerId="LiveId" clId="{B752FD8C-B203-4DA3-A7FD-0C86A2DA6767}" dt="2024-12-09T17:22:44.282" v="8" actId="2696"/>
        <pc:sldMkLst>
          <pc:docMk/>
          <pc:sldMk cId="0" sldId="259"/>
        </pc:sldMkLst>
      </pc:sldChg>
      <pc:sldChg chg="addSp delSp modSp mod modClrScheme chgLayout">
        <pc:chgData name="Ryan Lalicker" userId="75d93246bf1c1036" providerId="LiveId" clId="{B752FD8C-B203-4DA3-A7FD-0C86A2DA6767}" dt="2024-12-09T18:22:00.666" v="215" actId="207"/>
        <pc:sldMkLst>
          <pc:docMk/>
          <pc:sldMk cId="0" sldId="260"/>
        </pc:sldMkLst>
        <pc:spChg chg="mod ord">
          <ac:chgData name="Ryan Lalicker" userId="75d93246bf1c1036" providerId="LiveId" clId="{B752FD8C-B203-4DA3-A7FD-0C86A2DA6767}" dt="2024-12-09T18:21:12.815" v="213" actId="207"/>
          <ac:spMkLst>
            <pc:docMk/>
            <pc:sldMk cId="0" sldId="260"/>
            <ac:spMk id="70" creationId="{00000000-0000-0000-0000-000000000000}"/>
          </ac:spMkLst>
        </pc:spChg>
        <pc:spChg chg="mod ord">
          <ac:chgData name="Ryan Lalicker" userId="75d93246bf1c1036" providerId="LiveId" clId="{B752FD8C-B203-4DA3-A7FD-0C86A2DA6767}" dt="2024-12-09T18:22:00.666" v="215" actId="207"/>
          <ac:spMkLst>
            <pc:docMk/>
            <pc:sldMk cId="0" sldId="260"/>
            <ac:spMk id="71" creationId="{00000000-0000-0000-0000-000000000000}"/>
          </ac:spMkLst>
        </pc:spChg>
        <pc:picChg chg="add mod">
          <ac:chgData name="Ryan Lalicker" userId="75d93246bf1c1036" providerId="LiveId" clId="{B752FD8C-B203-4DA3-A7FD-0C86A2DA6767}" dt="2024-12-09T18:15:31.830" v="147" actId="1076"/>
          <ac:picMkLst>
            <pc:docMk/>
            <pc:sldMk cId="0" sldId="260"/>
            <ac:picMk id="3" creationId="{6F2ACD0D-775C-EA46-63B7-2A3D290AB3E3}"/>
          </ac:picMkLst>
        </pc:picChg>
        <pc:picChg chg="del mod">
          <ac:chgData name="Ryan Lalicker" userId="75d93246bf1c1036" providerId="LiveId" clId="{B752FD8C-B203-4DA3-A7FD-0C86A2DA6767}" dt="2024-12-09T18:15:17.805" v="143" actId="478"/>
          <ac:picMkLst>
            <pc:docMk/>
            <pc:sldMk cId="0" sldId="260"/>
            <ac:picMk id="72" creationId="{00000000-0000-0000-0000-000000000000}"/>
          </ac:picMkLst>
        </pc:picChg>
      </pc:sldChg>
      <pc:sldChg chg="modSp mod modClrScheme chgLayout">
        <pc:chgData name="Ryan Lalicker" userId="75d93246bf1c1036" providerId="LiveId" clId="{B752FD8C-B203-4DA3-A7FD-0C86A2DA6767}" dt="2024-12-09T18:23:55.219" v="231" actId="2085"/>
        <pc:sldMkLst>
          <pc:docMk/>
          <pc:sldMk cId="0" sldId="261"/>
        </pc:sldMkLst>
        <pc:spChg chg="mod ord">
          <ac:chgData name="Ryan Lalicker" userId="75d93246bf1c1036" providerId="LiveId" clId="{B752FD8C-B203-4DA3-A7FD-0C86A2DA6767}" dt="2024-12-09T18:22:07.671" v="216" actId="207"/>
          <ac:spMkLst>
            <pc:docMk/>
            <pc:sldMk cId="0" sldId="261"/>
            <ac:spMk id="77" creationId="{00000000-0000-0000-0000-000000000000}"/>
          </ac:spMkLst>
        </pc:spChg>
        <pc:spChg chg="mod ord">
          <ac:chgData name="Ryan Lalicker" userId="75d93246bf1c1036" providerId="LiveId" clId="{B752FD8C-B203-4DA3-A7FD-0C86A2DA6767}" dt="2024-12-09T18:14:40.197" v="135" actId="20577"/>
          <ac:spMkLst>
            <pc:docMk/>
            <pc:sldMk cId="0" sldId="261"/>
            <ac:spMk id="78" creationId="{00000000-0000-0000-0000-000000000000}"/>
          </ac:spMkLst>
        </pc:spChg>
        <pc:picChg chg="mod">
          <ac:chgData name="Ryan Lalicker" userId="75d93246bf1c1036" providerId="LiveId" clId="{B752FD8C-B203-4DA3-A7FD-0C86A2DA6767}" dt="2024-12-09T18:23:55.219" v="231" actId="2085"/>
          <ac:picMkLst>
            <pc:docMk/>
            <pc:sldMk cId="0" sldId="261"/>
            <ac:picMk id="79" creationId="{00000000-0000-0000-0000-000000000000}"/>
          </ac:picMkLst>
        </pc:picChg>
      </pc:sldChg>
      <pc:sldChg chg="modSp mod">
        <pc:chgData name="Ryan Lalicker" userId="75d93246bf1c1036" providerId="LiveId" clId="{B752FD8C-B203-4DA3-A7FD-0C86A2DA6767}" dt="2024-12-09T18:23:51.297" v="230" actId="2085"/>
        <pc:sldMkLst>
          <pc:docMk/>
          <pc:sldMk cId="0" sldId="262"/>
        </pc:sldMkLst>
        <pc:picChg chg="mod">
          <ac:chgData name="Ryan Lalicker" userId="75d93246bf1c1036" providerId="LiveId" clId="{B752FD8C-B203-4DA3-A7FD-0C86A2DA6767}" dt="2024-12-09T18:23:51.297" v="230" actId="2085"/>
          <ac:picMkLst>
            <pc:docMk/>
            <pc:sldMk cId="0" sldId="262"/>
            <ac:picMk id="86" creationId="{00000000-0000-0000-0000-000000000000}"/>
          </ac:picMkLst>
        </pc:picChg>
      </pc:sldChg>
      <pc:sldChg chg="addSp delSp modSp mod modClrScheme chgLayout">
        <pc:chgData name="Ryan Lalicker" userId="75d93246bf1c1036" providerId="LiveId" clId="{B752FD8C-B203-4DA3-A7FD-0C86A2DA6767}" dt="2024-12-09T18:22:25.308" v="217" actId="207"/>
        <pc:sldMkLst>
          <pc:docMk/>
          <pc:sldMk cId="0" sldId="263"/>
        </pc:sldMkLst>
        <pc:spChg chg="mod ord">
          <ac:chgData name="Ryan Lalicker" userId="75d93246bf1c1036" providerId="LiveId" clId="{B752FD8C-B203-4DA3-A7FD-0C86A2DA6767}" dt="2024-12-09T17:51:17.352" v="37" actId="20577"/>
          <ac:spMkLst>
            <pc:docMk/>
            <pc:sldMk cId="0" sldId="263"/>
            <ac:spMk id="91" creationId="{00000000-0000-0000-0000-000000000000}"/>
          </ac:spMkLst>
        </pc:spChg>
        <pc:spChg chg="mod ord">
          <ac:chgData name="Ryan Lalicker" userId="75d93246bf1c1036" providerId="LiveId" clId="{B752FD8C-B203-4DA3-A7FD-0C86A2DA6767}" dt="2024-12-09T18:22:25.308" v="217" actId="207"/>
          <ac:spMkLst>
            <pc:docMk/>
            <pc:sldMk cId="0" sldId="263"/>
            <ac:spMk id="92" creationId="{00000000-0000-0000-0000-000000000000}"/>
          </ac:spMkLst>
        </pc:spChg>
        <pc:picChg chg="add mod">
          <ac:chgData name="Ryan Lalicker" userId="75d93246bf1c1036" providerId="LiveId" clId="{B752FD8C-B203-4DA3-A7FD-0C86A2DA6767}" dt="2024-12-09T17:53:29.511" v="50" actId="1076"/>
          <ac:picMkLst>
            <pc:docMk/>
            <pc:sldMk cId="0" sldId="263"/>
            <ac:picMk id="3" creationId="{B2619EF8-DA20-FD33-E4D4-B30024469A0F}"/>
          </ac:picMkLst>
        </pc:picChg>
        <pc:picChg chg="add mod">
          <ac:chgData name="Ryan Lalicker" userId="75d93246bf1c1036" providerId="LiveId" clId="{B752FD8C-B203-4DA3-A7FD-0C86A2DA6767}" dt="2024-12-09T17:53:27.142" v="49" actId="1076"/>
          <ac:picMkLst>
            <pc:docMk/>
            <pc:sldMk cId="0" sldId="263"/>
            <ac:picMk id="5" creationId="{20D952A3-E7C9-76D4-84D4-6094AFC71EB0}"/>
          </ac:picMkLst>
        </pc:picChg>
        <pc:picChg chg="del mod">
          <ac:chgData name="Ryan Lalicker" userId="75d93246bf1c1036" providerId="LiveId" clId="{B752FD8C-B203-4DA3-A7FD-0C86A2DA6767}" dt="2024-12-09T17:53:13.112" v="43" actId="478"/>
          <ac:picMkLst>
            <pc:docMk/>
            <pc:sldMk cId="0" sldId="263"/>
            <ac:picMk id="93" creationId="{00000000-0000-0000-0000-000000000000}"/>
          </ac:picMkLst>
        </pc:picChg>
      </pc:sldChg>
      <pc:sldChg chg="modSp mod modClrScheme chgLayout">
        <pc:chgData name="Ryan Lalicker" userId="75d93246bf1c1036" providerId="LiveId" clId="{B752FD8C-B203-4DA3-A7FD-0C86A2DA6767}" dt="2024-12-09T18:23:47.657" v="229" actId="2085"/>
        <pc:sldMkLst>
          <pc:docMk/>
          <pc:sldMk cId="0" sldId="264"/>
        </pc:sldMkLst>
        <pc:spChg chg="mod ord">
          <ac:chgData name="Ryan Lalicker" userId="75d93246bf1c1036" providerId="LiveId" clId="{B752FD8C-B203-4DA3-A7FD-0C86A2DA6767}" dt="2024-12-09T17:24:19.387" v="21" actId="700"/>
          <ac:spMkLst>
            <pc:docMk/>
            <pc:sldMk cId="0" sldId="264"/>
            <ac:spMk id="98" creationId="{00000000-0000-0000-0000-000000000000}"/>
          </ac:spMkLst>
        </pc:spChg>
        <pc:spChg chg="mod ord">
          <ac:chgData name="Ryan Lalicker" userId="75d93246bf1c1036" providerId="LiveId" clId="{B752FD8C-B203-4DA3-A7FD-0C86A2DA6767}" dt="2024-12-09T18:22:28.256" v="218" actId="207"/>
          <ac:spMkLst>
            <pc:docMk/>
            <pc:sldMk cId="0" sldId="264"/>
            <ac:spMk id="99" creationId="{00000000-0000-0000-0000-000000000000}"/>
          </ac:spMkLst>
        </pc:spChg>
        <pc:picChg chg="mod">
          <ac:chgData name="Ryan Lalicker" userId="75d93246bf1c1036" providerId="LiveId" clId="{B752FD8C-B203-4DA3-A7FD-0C86A2DA6767}" dt="2024-12-09T18:23:43.877" v="228" actId="2085"/>
          <ac:picMkLst>
            <pc:docMk/>
            <pc:sldMk cId="0" sldId="264"/>
            <ac:picMk id="100" creationId="{00000000-0000-0000-0000-000000000000}"/>
          </ac:picMkLst>
        </pc:picChg>
        <pc:picChg chg="mod">
          <ac:chgData name="Ryan Lalicker" userId="75d93246bf1c1036" providerId="LiveId" clId="{B752FD8C-B203-4DA3-A7FD-0C86A2DA6767}" dt="2024-12-09T18:23:47.657" v="229" actId="2085"/>
          <ac:picMkLst>
            <pc:docMk/>
            <pc:sldMk cId="0" sldId="264"/>
            <ac:picMk id="101" creationId="{00000000-0000-0000-0000-000000000000}"/>
          </ac:picMkLst>
        </pc:picChg>
      </pc:sldChg>
      <pc:sldChg chg="modSp mod">
        <pc:chgData name="Ryan Lalicker" userId="75d93246bf1c1036" providerId="LiveId" clId="{B752FD8C-B203-4DA3-A7FD-0C86A2DA6767}" dt="2024-12-09T18:21:54.142" v="214" actId="255"/>
        <pc:sldMkLst>
          <pc:docMk/>
          <pc:sldMk cId="1168487618" sldId="266"/>
        </pc:sldMkLst>
        <pc:spChg chg="mod">
          <ac:chgData name="Ryan Lalicker" userId="75d93246bf1c1036" providerId="LiveId" clId="{B752FD8C-B203-4DA3-A7FD-0C86A2DA6767}" dt="2024-12-09T18:21:54.142" v="214" actId="255"/>
          <ac:spMkLst>
            <pc:docMk/>
            <pc:sldMk cId="1168487618" sldId="266"/>
            <ac:spMk id="3" creationId="{836941D3-17BC-4B04-B201-D79165F7940F}"/>
          </ac:spMkLst>
        </pc:spChg>
      </pc:sldChg>
      <pc:sldChg chg="addSp delSp modSp new del mod">
        <pc:chgData name="Ryan Lalicker" userId="75d93246bf1c1036" providerId="LiveId" clId="{B752FD8C-B203-4DA3-A7FD-0C86A2DA6767}" dt="2024-12-09T17:24:13.221" v="20" actId="2696"/>
        <pc:sldMkLst>
          <pc:docMk/>
          <pc:sldMk cId="2425930673" sldId="267"/>
        </pc:sldMkLst>
        <pc:spChg chg="del">
          <ac:chgData name="Ryan Lalicker" userId="75d93246bf1c1036" providerId="LiveId" clId="{B752FD8C-B203-4DA3-A7FD-0C86A2DA6767}" dt="2024-12-09T17:22:24.785" v="6" actId="478"/>
          <ac:spMkLst>
            <pc:docMk/>
            <pc:sldMk cId="2425930673" sldId="267"/>
            <ac:spMk id="2" creationId="{2E47A0A9-5CEB-DE19-B571-733816360073}"/>
          </ac:spMkLst>
        </pc:spChg>
        <pc:spChg chg="del">
          <ac:chgData name="Ryan Lalicker" userId="75d93246bf1c1036" providerId="LiveId" clId="{B752FD8C-B203-4DA3-A7FD-0C86A2DA6767}" dt="2024-12-09T17:22:16.033" v="2" actId="478"/>
          <ac:spMkLst>
            <pc:docMk/>
            <pc:sldMk cId="2425930673" sldId="267"/>
            <ac:spMk id="3" creationId="{CCBCC58C-4C80-B215-AC59-9E0B46E5C7A4}"/>
          </ac:spMkLst>
        </pc:spChg>
        <pc:spChg chg="add del mod">
          <ac:chgData name="Ryan Lalicker" userId="75d93246bf1c1036" providerId="LiveId" clId="{B752FD8C-B203-4DA3-A7FD-0C86A2DA6767}" dt="2024-12-09T17:22:27.845" v="7" actId="1076"/>
          <ac:spMkLst>
            <pc:docMk/>
            <pc:sldMk cId="2425930673" sldId="267"/>
            <ac:spMk id="4" creationId="{A136126E-E6FA-4F9A-D0D2-2BA98AC20547}"/>
          </ac:spMkLst>
        </pc:spChg>
        <pc:picChg chg="add mod">
          <ac:chgData name="Ryan Lalicker" userId="75d93246bf1c1036" providerId="LiveId" clId="{B752FD8C-B203-4DA3-A7FD-0C86A2DA6767}" dt="2024-12-09T17:22:11.108" v="1"/>
          <ac:picMkLst>
            <pc:docMk/>
            <pc:sldMk cId="2425930673" sldId="267"/>
            <ac:picMk id="5" creationId="{61B098FA-C612-CC7C-3478-A9AE47EEDAD5}"/>
          </ac:picMkLst>
        </pc:picChg>
      </pc:sldChg>
      <pc:sldChg chg="addSp delSp modSp add mod">
        <pc:chgData name="Ryan Lalicker" userId="75d93246bf1c1036" providerId="LiveId" clId="{B752FD8C-B203-4DA3-A7FD-0C86A2DA6767}" dt="2024-12-09T18:08:13.864" v="76" actId="1076"/>
        <pc:sldMkLst>
          <pc:docMk/>
          <pc:sldMk cId="2542252695" sldId="267"/>
        </pc:sldMkLst>
        <pc:spChg chg="add mod">
          <ac:chgData name="Ryan Lalicker" userId="75d93246bf1c1036" providerId="LiveId" clId="{B752FD8C-B203-4DA3-A7FD-0C86A2DA6767}" dt="2024-12-09T17:55:57.637" v="63" actId="478"/>
          <ac:spMkLst>
            <pc:docMk/>
            <pc:sldMk cId="2542252695" sldId="267"/>
            <ac:spMk id="5" creationId="{E9C5A62A-9B8A-8FED-A93D-4E840E1F5852}"/>
          </ac:spMkLst>
        </pc:spChg>
        <pc:spChg chg="mod">
          <ac:chgData name="Ryan Lalicker" userId="75d93246bf1c1036" providerId="LiveId" clId="{B752FD8C-B203-4DA3-A7FD-0C86A2DA6767}" dt="2024-12-09T17:54:45.504" v="55" actId="20577"/>
          <ac:spMkLst>
            <pc:docMk/>
            <pc:sldMk cId="2542252695" sldId="267"/>
            <ac:spMk id="98" creationId="{72052AC0-7485-580D-83D2-504077B7EBD7}"/>
          </ac:spMkLst>
        </pc:spChg>
        <pc:spChg chg="del">
          <ac:chgData name="Ryan Lalicker" userId="75d93246bf1c1036" providerId="LiveId" clId="{B752FD8C-B203-4DA3-A7FD-0C86A2DA6767}" dt="2024-12-09T17:55:57.637" v="63" actId="478"/>
          <ac:spMkLst>
            <pc:docMk/>
            <pc:sldMk cId="2542252695" sldId="267"/>
            <ac:spMk id="99" creationId="{EDB2166B-BE55-DE67-5AA8-A1EAD6429FFE}"/>
          </ac:spMkLst>
        </pc:spChg>
        <pc:picChg chg="add del mod">
          <ac:chgData name="Ryan Lalicker" userId="75d93246bf1c1036" providerId="LiveId" clId="{B752FD8C-B203-4DA3-A7FD-0C86A2DA6767}" dt="2024-12-09T17:56:27.386" v="71" actId="478"/>
          <ac:picMkLst>
            <pc:docMk/>
            <pc:sldMk cId="2542252695" sldId="267"/>
            <ac:picMk id="3" creationId="{B3F909D1-69B1-F7E9-108E-B25EA6794D57}"/>
          </ac:picMkLst>
        </pc:picChg>
        <pc:picChg chg="add del mod">
          <ac:chgData name="Ryan Lalicker" userId="75d93246bf1c1036" providerId="LiveId" clId="{B752FD8C-B203-4DA3-A7FD-0C86A2DA6767}" dt="2024-12-09T17:56:12.735" v="67" actId="478"/>
          <ac:picMkLst>
            <pc:docMk/>
            <pc:sldMk cId="2542252695" sldId="267"/>
            <ac:picMk id="7" creationId="{484DA5BC-26DC-F279-70CF-DFF002C68325}"/>
          </ac:picMkLst>
        </pc:picChg>
        <pc:picChg chg="add mod">
          <ac:chgData name="Ryan Lalicker" userId="75d93246bf1c1036" providerId="LiveId" clId="{B752FD8C-B203-4DA3-A7FD-0C86A2DA6767}" dt="2024-12-09T18:08:13.864" v="76" actId="1076"/>
          <ac:picMkLst>
            <pc:docMk/>
            <pc:sldMk cId="2542252695" sldId="267"/>
            <ac:picMk id="9" creationId="{EB928C12-3A1F-CEE6-D0C2-D9374B2887DE}"/>
          </ac:picMkLst>
        </pc:picChg>
        <pc:picChg chg="del">
          <ac:chgData name="Ryan Lalicker" userId="75d93246bf1c1036" providerId="LiveId" clId="{B752FD8C-B203-4DA3-A7FD-0C86A2DA6767}" dt="2024-12-09T17:55:21.994" v="56" actId="478"/>
          <ac:picMkLst>
            <pc:docMk/>
            <pc:sldMk cId="2542252695" sldId="267"/>
            <ac:picMk id="100" creationId="{6B55D7B0-A55C-562D-2DD7-28CA46548D86}"/>
          </ac:picMkLst>
        </pc:picChg>
        <pc:picChg chg="del mod">
          <ac:chgData name="Ryan Lalicker" userId="75d93246bf1c1036" providerId="LiveId" clId="{B752FD8C-B203-4DA3-A7FD-0C86A2DA6767}" dt="2024-12-09T17:55:26.885" v="58" actId="478"/>
          <ac:picMkLst>
            <pc:docMk/>
            <pc:sldMk cId="2542252695" sldId="267"/>
            <ac:picMk id="101" creationId="{AE6A135F-BD05-A921-C3D3-ADA868620A6E}"/>
          </ac:picMkLst>
        </pc:picChg>
      </pc:sldChg>
      <pc:sldChg chg="new del">
        <pc:chgData name="Ryan Lalicker" userId="75d93246bf1c1036" providerId="LiveId" clId="{B752FD8C-B203-4DA3-A7FD-0C86A2DA6767}" dt="2024-12-09T17:56:43.073" v="75" actId="2696"/>
        <pc:sldMkLst>
          <pc:docMk/>
          <pc:sldMk cId="3353927989" sldId="268"/>
        </pc:sldMkLst>
      </pc:sldChg>
      <pc:sldChg chg="addSp modSp new mod ord">
        <pc:chgData name="Ryan Lalicker" userId="75d93246bf1c1036" providerId="LiveId" clId="{B752FD8C-B203-4DA3-A7FD-0C86A2DA6767}" dt="2024-12-09T18:22:39.390" v="220" actId="255"/>
        <pc:sldMkLst>
          <pc:docMk/>
          <pc:sldMk cId="4012429016" sldId="268"/>
        </pc:sldMkLst>
        <pc:spChg chg="mod">
          <ac:chgData name="Ryan Lalicker" userId="75d93246bf1c1036" providerId="LiveId" clId="{B752FD8C-B203-4DA3-A7FD-0C86A2DA6767}" dt="2024-12-09T18:13:48.801" v="85" actId="14100"/>
          <ac:spMkLst>
            <pc:docMk/>
            <pc:sldMk cId="4012429016" sldId="268"/>
            <ac:spMk id="2" creationId="{C7C26641-89FD-3741-5B00-885A0A95B77E}"/>
          </ac:spMkLst>
        </pc:spChg>
        <pc:spChg chg="mod">
          <ac:chgData name="Ryan Lalicker" userId="75d93246bf1c1036" providerId="LiveId" clId="{B752FD8C-B203-4DA3-A7FD-0C86A2DA6767}" dt="2024-12-09T18:22:39.390" v="220" actId="255"/>
          <ac:spMkLst>
            <pc:docMk/>
            <pc:sldMk cId="4012429016" sldId="268"/>
            <ac:spMk id="3" creationId="{9D8F08C5-1178-D915-3BE5-3808A70D1656}"/>
          </ac:spMkLst>
        </pc:spChg>
        <pc:picChg chg="add mod">
          <ac:chgData name="Ryan Lalicker" userId="75d93246bf1c1036" providerId="LiveId" clId="{B752FD8C-B203-4DA3-A7FD-0C86A2DA6767}" dt="2024-12-09T18:13:46.282" v="84" actId="14100"/>
          <ac:picMkLst>
            <pc:docMk/>
            <pc:sldMk cId="4012429016" sldId="268"/>
            <ac:picMk id="5" creationId="{443FBF0E-950B-1BC0-833C-2D7129A1B2DB}"/>
          </ac:picMkLst>
        </pc:picChg>
      </pc:sldChg>
      <pc:sldChg chg="addSp delSp modSp mod">
        <pc:chgData name="Ryan Lalicker" userId="75d93246bf1c1036" providerId="LiveId" clId="{B752FD8C-B203-4DA3-A7FD-0C86A2DA6767}" dt="2024-12-09T18:22:45.066" v="222" actId="207"/>
        <pc:sldMkLst>
          <pc:docMk/>
          <pc:sldMk cId="2653022088" sldId="269"/>
        </pc:sldMkLst>
        <pc:spChg chg="mod">
          <ac:chgData name="Ryan Lalicker" userId="75d93246bf1c1036" providerId="LiveId" clId="{B752FD8C-B203-4DA3-A7FD-0C86A2DA6767}" dt="2024-12-09T18:16:48.374" v="164" actId="14100"/>
          <ac:spMkLst>
            <pc:docMk/>
            <pc:sldMk cId="2653022088" sldId="269"/>
            <ac:spMk id="2" creationId="{6D67BFD8-57E2-5C98-F694-66A73CDB7C8B}"/>
          </ac:spMkLst>
        </pc:spChg>
        <pc:spChg chg="mod">
          <ac:chgData name="Ryan Lalicker" userId="75d93246bf1c1036" providerId="LiveId" clId="{B752FD8C-B203-4DA3-A7FD-0C86A2DA6767}" dt="2024-12-09T18:22:45.066" v="222" actId="207"/>
          <ac:spMkLst>
            <pc:docMk/>
            <pc:sldMk cId="2653022088" sldId="269"/>
            <ac:spMk id="3" creationId="{59BA8AF2-1C9D-D11C-E185-D1B6690C292F}"/>
          </ac:spMkLst>
        </pc:spChg>
        <pc:picChg chg="del">
          <ac:chgData name="Ryan Lalicker" userId="75d93246bf1c1036" providerId="LiveId" clId="{B752FD8C-B203-4DA3-A7FD-0C86A2DA6767}" dt="2024-12-09T18:16:07.733" v="149" actId="478"/>
          <ac:picMkLst>
            <pc:docMk/>
            <pc:sldMk cId="2653022088" sldId="269"/>
            <ac:picMk id="5" creationId="{6841ED7B-ECCE-D612-0C51-20287777BB65}"/>
          </ac:picMkLst>
        </pc:picChg>
        <pc:picChg chg="add del mod">
          <ac:chgData name="Ryan Lalicker" userId="75d93246bf1c1036" providerId="LiveId" clId="{B752FD8C-B203-4DA3-A7FD-0C86A2DA6767}" dt="2024-12-09T18:16:40.652" v="162" actId="478"/>
          <ac:picMkLst>
            <pc:docMk/>
            <pc:sldMk cId="2653022088" sldId="269"/>
            <ac:picMk id="6" creationId="{EE0C51F1-E55E-B92B-F172-09AEB4D8073A}"/>
          </ac:picMkLst>
        </pc:picChg>
        <pc:picChg chg="add mod">
          <ac:chgData name="Ryan Lalicker" userId="75d93246bf1c1036" providerId="LiveId" clId="{B752FD8C-B203-4DA3-A7FD-0C86A2DA6767}" dt="2024-12-09T18:16:45.244" v="163" actId="1076"/>
          <ac:picMkLst>
            <pc:docMk/>
            <pc:sldMk cId="2653022088" sldId="269"/>
            <ac:picMk id="8" creationId="{5143AA05-2688-272E-3F19-45AF1D9EFFBF}"/>
          </ac:picMkLst>
        </pc:picChg>
      </pc:sldChg>
      <pc:sldChg chg="addSp delSp modSp mod">
        <pc:chgData name="Ryan Lalicker" userId="75d93246bf1c1036" providerId="LiveId" clId="{B752FD8C-B203-4DA3-A7FD-0C86A2DA6767}" dt="2024-12-09T18:22:53.003" v="225" actId="207"/>
        <pc:sldMkLst>
          <pc:docMk/>
          <pc:sldMk cId="1032963730" sldId="270"/>
        </pc:sldMkLst>
        <pc:spChg chg="mod">
          <ac:chgData name="Ryan Lalicker" userId="75d93246bf1c1036" providerId="LiveId" clId="{B752FD8C-B203-4DA3-A7FD-0C86A2DA6767}" dt="2024-12-09T18:17:02.324" v="169" actId="14100"/>
          <ac:spMkLst>
            <pc:docMk/>
            <pc:sldMk cId="1032963730" sldId="270"/>
            <ac:spMk id="2" creationId="{88B939A3-2D24-1120-283B-7BA361FEBF29}"/>
          </ac:spMkLst>
        </pc:spChg>
        <pc:spChg chg="mod">
          <ac:chgData name="Ryan Lalicker" userId="75d93246bf1c1036" providerId="LiveId" clId="{B752FD8C-B203-4DA3-A7FD-0C86A2DA6767}" dt="2024-12-09T18:22:53.003" v="225" actId="207"/>
          <ac:spMkLst>
            <pc:docMk/>
            <pc:sldMk cId="1032963730" sldId="270"/>
            <ac:spMk id="3" creationId="{A55DCAC6-FCDC-38E4-E8B3-C1C6256C6716}"/>
          </ac:spMkLst>
        </pc:spChg>
        <pc:picChg chg="add mod">
          <ac:chgData name="Ryan Lalicker" userId="75d93246bf1c1036" providerId="LiveId" clId="{B752FD8C-B203-4DA3-A7FD-0C86A2DA6767}" dt="2024-12-09T18:16:56.065" v="167" actId="1076"/>
          <ac:picMkLst>
            <pc:docMk/>
            <pc:sldMk cId="1032963730" sldId="270"/>
            <ac:picMk id="4" creationId="{B2196B4D-7EDA-16C3-CA90-B64F40C58362}"/>
          </ac:picMkLst>
        </pc:picChg>
        <pc:picChg chg="del">
          <ac:chgData name="Ryan Lalicker" userId="75d93246bf1c1036" providerId="LiveId" clId="{B752FD8C-B203-4DA3-A7FD-0C86A2DA6767}" dt="2024-12-09T18:16:52.717" v="165" actId="478"/>
          <ac:picMkLst>
            <pc:docMk/>
            <pc:sldMk cId="1032963730" sldId="270"/>
            <ac:picMk id="5" creationId="{354EB37E-578F-E5DC-1745-C25B4C5070C7}"/>
          </ac:picMkLst>
        </pc:picChg>
      </pc:sldChg>
      <pc:sldChg chg="modSp new mod">
        <pc:chgData name="Ryan Lalicker" userId="75d93246bf1c1036" providerId="LiveId" clId="{B752FD8C-B203-4DA3-A7FD-0C86A2DA6767}" dt="2024-12-09T18:23:00.150" v="227" actId="255"/>
        <pc:sldMkLst>
          <pc:docMk/>
          <pc:sldMk cId="1770488023" sldId="271"/>
        </pc:sldMkLst>
        <pc:spChg chg="mod">
          <ac:chgData name="Ryan Lalicker" userId="75d93246bf1c1036" providerId="LiveId" clId="{B752FD8C-B203-4DA3-A7FD-0C86A2DA6767}" dt="2024-12-09T18:20:59.466" v="212" actId="255"/>
          <ac:spMkLst>
            <pc:docMk/>
            <pc:sldMk cId="1770488023" sldId="271"/>
            <ac:spMk id="2" creationId="{6351FCB5-CE8B-B26B-477C-D20CF48DC85A}"/>
          </ac:spMkLst>
        </pc:spChg>
        <pc:spChg chg="mod">
          <ac:chgData name="Ryan Lalicker" userId="75d93246bf1c1036" providerId="LiveId" clId="{B752FD8C-B203-4DA3-A7FD-0C86A2DA6767}" dt="2024-12-09T18:23:00.150" v="227" actId="255"/>
          <ac:spMkLst>
            <pc:docMk/>
            <pc:sldMk cId="1770488023" sldId="271"/>
            <ac:spMk id="3" creationId="{C4082362-1B19-33E1-8119-71B3CFE93DCB}"/>
          </ac:spMkLst>
        </pc:spChg>
      </pc:sldChg>
      <pc:sldMasterChg chg="delSldLayout">
        <pc:chgData name="Ryan Lalicker" userId="75d93246bf1c1036" providerId="LiveId" clId="{B752FD8C-B203-4DA3-A7FD-0C86A2DA6767}" dt="2024-12-09T17:56:43.073" v="75" actId="2696"/>
        <pc:sldMasterMkLst>
          <pc:docMk/>
          <pc:sldMasterMk cId="0" sldId="2147483655"/>
        </pc:sldMasterMkLst>
        <pc:sldLayoutChg chg="del">
          <pc:chgData name="Ryan Lalicker" userId="75d93246bf1c1036" providerId="LiveId" clId="{B752FD8C-B203-4DA3-A7FD-0C86A2DA6767}" dt="2024-12-09T17:24:13.221" v="20" actId="2696"/>
          <pc:sldLayoutMkLst>
            <pc:docMk/>
            <pc:sldMasterMk cId="0" sldId="2147483655"/>
            <pc:sldLayoutMk cId="0" sldId="2147483649"/>
          </pc:sldLayoutMkLst>
        </pc:sldLayoutChg>
        <pc:sldLayoutChg chg="del">
          <pc:chgData name="Ryan Lalicker" userId="75d93246bf1c1036" providerId="LiveId" clId="{B752FD8C-B203-4DA3-A7FD-0C86A2DA6767}" dt="2024-12-09T17:56:43.073" v="75" actId="2696"/>
          <pc:sldLayoutMkLst>
            <pc:docMk/>
            <pc:sldMasterMk cId="0" sldId="2147483655"/>
            <pc:sldLayoutMk cId="0" sldId="214748365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709875" y="685800"/>
            <a:ext cx="108378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8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1d0deb33bc_0_9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g31d0deb33b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d0deb33bc_0_16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31d0deb33b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1d0deb33bc_0_22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31d0deb33bc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d0deb33bc_0_28:notes"/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1d0deb33b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>
          <a:extLst>
            <a:ext uri="{FF2B5EF4-FFF2-40B4-BE49-F238E27FC236}">
              <a16:creationId xmlns:a16="http://schemas.microsoft.com/office/drawing/2014/main" id="{32F1844F-0051-5477-2964-7CD736ED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d0deb33bc_0_28:notes">
            <a:extLst>
              <a:ext uri="{FF2B5EF4-FFF2-40B4-BE49-F238E27FC236}">
                <a16:creationId xmlns:a16="http://schemas.microsoft.com/office/drawing/2014/main" id="{7F8C7500-85A6-69DC-8271-A98FFB4DE7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625600" y="4343400"/>
            <a:ext cx="130047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31d0deb33bc_0_28:notes">
            <a:extLst>
              <a:ext uri="{FF2B5EF4-FFF2-40B4-BE49-F238E27FC236}">
                <a16:creationId xmlns:a16="http://schemas.microsoft.com/office/drawing/2014/main" id="{7F3897EA-1171-6D92-998E-E7A9538683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080000" y="685800"/>
            <a:ext cx="6097588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2615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203" y="0"/>
            <a:ext cx="16243300" cy="7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"/>
          <p:cNvSpPr/>
          <p:nvPr/>
        </p:nvSpPr>
        <p:spPr>
          <a:xfrm>
            <a:off x="10718800" y="1638300"/>
            <a:ext cx="0" cy="4572000"/>
          </a:xfrm>
          <a:custGeom>
            <a:avLst/>
            <a:gdLst/>
            <a:ahLst/>
            <a:cxnLst/>
            <a:rect l="l" t="t" r="r" b="b"/>
            <a:pathLst>
              <a:path w="120000" h="4572000" extrusionOk="0">
                <a:moveTo>
                  <a:pt x="0" y="0"/>
                </a:moveTo>
                <a:lnTo>
                  <a:pt x="0" y="4572000"/>
                </a:lnTo>
              </a:path>
            </a:pathLst>
          </a:custGeom>
          <a:noFill/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p2"/>
          <p:cNvSpPr/>
          <p:nvPr/>
        </p:nvSpPr>
        <p:spPr>
          <a:xfrm>
            <a:off x="0" y="8343900"/>
            <a:ext cx="1525270" cy="203200"/>
          </a:xfrm>
          <a:custGeom>
            <a:avLst/>
            <a:gdLst/>
            <a:ahLst/>
            <a:cxnLst/>
            <a:rect l="l" t="t" r="r" b="b"/>
            <a:pathLst>
              <a:path w="1525270" h="203200" extrusionOk="0">
                <a:moveTo>
                  <a:pt x="0" y="203200"/>
                </a:moveTo>
                <a:lnTo>
                  <a:pt x="1525015" y="203200"/>
                </a:lnTo>
                <a:lnTo>
                  <a:pt x="1525015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5400" y="2160541"/>
            <a:ext cx="3911600" cy="341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4">
            <a:alphaModFix/>
          </a:blip>
          <a:srcRect t="90181"/>
          <a:stretch/>
        </p:blipFill>
        <p:spPr>
          <a:xfrm>
            <a:off x="11176000" y="8153400"/>
            <a:ext cx="4800600" cy="47338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060575" y="1676400"/>
            <a:ext cx="8667624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927192" y="8147447"/>
            <a:ext cx="902020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- Glory">
  <p:cSld name="Title and Content - Glory"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535" y="0"/>
            <a:ext cx="154305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461" y="4019113"/>
            <a:ext cx="1271539" cy="111077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/>
          <p:nvPr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 extrusionOk="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rgbClr val="D00000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D00000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D00000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D00000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rgbClr val="D00000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 - Red Grit">
  <p:cSld name="Title and Content - Red Gri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6587" y="0"/>
            <a:ext cx="14249400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9461" y="4019113"/>
            <a:ext cx="1271539" cy="1110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 extrusionOk="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3000" b="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061200" y="3581400"/>
            <a:ext cx="2123090" cy="1854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ctrTitle"/>
          </p:nvPr>
        </p:nvSpPr>
        <p:spPr>
          <a:xfrm>
            <a:off x="1060575" y="1676400"/>
            <a:ext cx="8667624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700" b="1">
                <a:latin typeface="Work Sans"/>
                <a:ea typeface="Work Sans"/>
                <a:cs typeface="Work Sans"/>
                <a:sym typeface="Work Sans"/>
              </a:rPr>
              <a:t>802 Project Summary</a:t>
            </a:r>
            <a:endParaRPr sz="10700" b="1" cap="none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1927192" y="8147447"/>
            <a:ext cx="902020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dirty="0">
                <a:latin typeface="Work Sans"/>
                <a:ea typeface="Work Sans"/>
                <a:cs typeface="Work Sans"/>
                <a:sym typeface="Work Sans"/>
              </a:rPr>
              <a:t>Maksuda Toma, Jo Charbonneau, </a:t>
            </a:r>
            <a:r>
              <a:rPr lang="en-US" sz="2600">
                <a:latin typeface="Work Sans"/>
                <a:ea typeface="Work Sans"/>
                <a:cs typeface="Work Sans"/>
                <a:sym typeface="Work Sans"/>
              </a:rPr>
              <a:t>and Ryan Lalicker</a:t>
            </a:r>
            <a:endParaRPr sz="2600" b="0" i="0" u="none" strike="noStrike" cap="none" dirty="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C26641-89FD-3741-5B00-885A0A95B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20682" y="1544594"/>
            <a:ext cx="7503296" cy="7129849"/>
          </a:xfrm>
        </p:spPr>
        <p:txBody>
          <a:bodyPr/>
          <a:lstStyle/>
          <a:p>
            <a:pPr marL="5143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model successfully converged, with variance estimates for random intercepts (batches: 0.03802) and residuals (0.02064). suggest that the model fits the data reasonably well, indicating minimal unexplained variability, and the SE (0.004423) confirming the reliability of this estimate.</a:t>
            </a:r>
          </a:p>
          <a:p>
            <a:pPr marL="228600" indent="0"/>
            <a:endParaRPr lang="en-US" sz="2400" dirty="0">
              <a:solidFill>
                <a:schemeClr val="tx1"/>
              </a:solidFill>
            </a:endParaRPr>
          </a:p>
          <a:p>
            <a:pPr marL="5143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AR(1) autocorrelation (-0.2140) indicates weak negative correlation between adjacent time points. </a:t>
            </a:r>
          </a:p>
          <a:p>
            <a:pPr marL="5143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514350" indent="-28575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Highly significant interactions for all two-way interactions (𝑝&lt;0.0001) while the three-way interaction (𝑝=0.6970) is not significant.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8F08C5-1178-D915-3BE5-3808A70D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43FBF0E-950B-1BC0-833C-2D7129A1B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999" y="1094739"/>
            <a:ext cx="5012683" cy="774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29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7E8FF-A215-440D-B56F-746A05E02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6364" y="2097230"/>
            <a:ext cx="11963400" cy="3333751"/>
          </a:xfrm>
        </p:spPr>
        <p:txBody>
          <a:bodyPr/>
          <a:lstStyle/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While both the inoculation method and thickness are significant, this is just the main effects for the model.  Therefore, we need to focus on the interaction terms.</a:t>
            </a:r>
          </a:p>
          <a:p>
            <a:pPr marL="57150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All interaction contrasts are significant, with Dry vs. Wet at 1/8 inches and 1/4 vs. 1/8 inches for Dry being highly significant.</a:t>
            </a:r>
          </a:p>
          <a:p>
            <a:pPr marL="228600" indent="0"/>
            <a:endParaRPr lang="en-US" sz="2400" dirty="0">
              <a:solidFill>
                <a:schemeClr val="tx1"/>
              </a:solidFill>
            </a:endParaRPr>
          </a:p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This highlights that the bacteria seems to grow differently when dry inoculated at the two thicknesses levels.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1CA726-2BC0-4D18-858A-04541ABA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chemeClr val="accent6"/>
                </a:solidFill>
              </a:rPr>
              <a:t>Contrast Result</a:t>
            </a:r>
          </a:p>
        </p:txBody>
      </p:sp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24AA24C3-CED3-557D-1663-1E951FCA7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0" y="5710483"/>
            <a:ext cx="7302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83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222B8-5FEA-E95D-55DA-3B51ED5074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67BFD8-57E2-5C98-F694-66A73CDB7C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199" y="1447800"/>
            <a:ext cx="6030097" cy="6855941"/>
          </a:xfrm>
        </p:spPr>
        <p:txBody>
          <a:bodyPr/>
          <a:lstStyle/>
          <a:p>
            <a:r>
              <a:rPr lang="en-US" sz="2400" b="1" i="1" dirty="0" err="1">
                <a:solidFill>
                  <a:schemeClr val="tx1"/>
                </a:solidFill>
              </a:rPr>
              <a:t>LSMeans</a:t>
            </a:r>
            <a:r>
              <a:rPr lang="en-US" sz="2400" b="1" i="1" dirty="0">
                <a:solidFill>
                  <a:schemeClr val="tx1"/>
                </a:solidFill>
              </a:rPr>
              <a:t> Overview: </a:t>
            </a:r>
          </a:p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table shows the estimated response for combinations of Inoculation Method, Thickness, and Week, with all combinations being highly significant (𝑝&lt;0.0001) and confidence intervals confirming reliability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b="1" i="1" dirty="0">
                <a:solidFill>
                  <a:schemeClr val="tx1"/>
                </a:solidFill>
              </a:rPr>
              <a:t>Trends: </a:t>
            </a:r>
          </a:p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For 1/4-inch thickness, both Dry and Wet methods show increases over time, with Dry typically having higher responses. For 1/8-inch thickness, the differences between Dry and Wet are smaller but still notable.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BA8AF2-1C9D-D11C-E185-D1B6690C2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Results</a:t>
            </a:r>
          </a:p>
        </p:txBody>
      </p:sp>
      <p:pic>
        <p:nvPicPr>
          <p:cNvPr id="8" name="Picture 7" descr="A table of numbers and a number of squares&#10;&#10;Description automatically generated with medium confidence">
            <a:extLst>
              <a:ext uri="{FF2B5EF4-FFF2-40B4-BE49-F238E27FC236}">
                <a16:creationId xmlns:a16="http://schemas.microsoft.com/office/drawing/2014/main" id="{5143AA05-2688-272E-3F19-45AF1D9EF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763" y="1674586"/>
            <a:ext cx="7375236" cy="57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02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F0F2-3EB9-B9B4-520C-7FF77DEB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B939A3-2D24-1120-283B-7BA361FEB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3604" y="1180792"/>
            <a:ext cx="4908885" cy="7283141"/>
          </a:xfrm>
        </p:spPr>
        <p:txBody>
          <a:bodyPr/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estimates for the Salmonella levels is largest with a dry inoculation at 1/8 of an inch, while the smallest was at 1/4 of an inch.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Smallest estimates for dry inoculation at 1/4 inches, followed by wet inoculation at 1/4 inches.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DCAC6-FCDC-38E4-E8B3-C1C6256C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800" y="523549"/>
            <a:ext cx="11963400" cy="485139"/>
          </a:xfrm>
        </p:spPr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Results-  Method*Thickness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9CC590-3D21-4ADB-9680-BFA74041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017" y="1180791"/>
            <a:ext cx="8953204" cy="728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963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F0F2-3EB9-B9B4-520C-7FF77DEB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B939A3-2D24-1120-283B-7BA361FEB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88436" y="4331764"/>
            <a:ext cx="12683648" cy="4812236"/>
          </a:xfrm>
        </p:spPr>
        <p:txBody>
          <a:bodyPr/>
          <a:lstStyle/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500" dirty="0">
                <a:solidFill>
                  <a:schemeClr val="tx1"/>
                </a:solidFill>
              </a:rPr>
              <a:t>The interaction between inoculation method and time is evident, with dry inoculation showing an increase in Week 5 and Wet inoculation peaking earlier. This indicates that the timing of bacterial growth depends on the inoculation method used.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DCAC6-FCDC-38E4-E8B3-C1C6256C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527183"/>
            <a:ext cx="11963400" cy="485139"/>
          </a:xfrm>
        </p:spPr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Results- Method*Week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75A232-3F9B-4FC3-9DF2-91AC2EF6C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99" y="1752599"/>
            <a:ext cx="6512011" cy="35608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50E84E-51F8-425A-9EDF-954621DB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738" y="1330036"/>
            <a:ext cx="5562787" cy="38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38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CF0F2-3EB9-B9B4-520C-7FF77DEB9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B939A3-2D24-1120-283B-7BA361FEB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56093" y="4739537"/>
            <a:ext cx="13017043" cy="4812236"/>
          </a:xfrm>
        </p:spPr>
        <p:txBody>
          <a:bodyPr/>
          <a:lstStyle/>
          <a:p>
            <a:pPr marL="571500" indent="-342900">
              <a:buFont typeface="Wingdings" panose="05000000000000000000" pitchFamily="2" charset="2"/>
              <a:buChar char="§"/>
            </a:pPr>
            <a:r>
              <a:rPr lang="en-US" sz="2500" dirty="0">
                <a:solidFill>
                  <a:schemeClr val="tx1"/>
                </a:solidFill>
              </a:rPr>
              <a:t>The 1/8-inch thickness shows higher bacterial growth compared to 1/4-inch across all weeks, with week 2 showing the highest estimate for 1/8-inch, while the estimate generally increases over time for 1/4-inch.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5DCAC6-FCDC-38E4-E8B3-C1C6256C6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6300" y="603753"/>
            <a:ext cx="11963400" cy="485139"/>
          </a:xfrm>
        </p:spPr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Results- Thickness*Week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D8631-7B07-4ACB-B4F1-0F1731AE1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119" y="1902888"/>
            <a:ext cx="6240162" cy="391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E2CC0B-22D1-4AFA-8ED0-7D0F791B1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3113" y="2025864"/>
            <a:ext cx="4794422" cy="2713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06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>
          <a:extLst>
            <a:ext uri="{FF2B5EF4-FFF2-40B4-BE49-F238E27FC236}">
              <a16:creationId xmlns:a16="http://schemas.microsoft.com/office/drawing/2014/main" id="{8846EE61-7D63-D37D-E816-10876F719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>
            <a:extLst>
              <a:ext uri="{FF2B5EF4-FFF2-40B4-BE49-F238E27FC236}">
                <a16:creationId xmlns:a16="http://schemas.microsoft.com/office/drawing/2014/main" id="{72052AC0-7485-580D-83D2-504077B7EB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747936" y="1447800"/>
            <a:ext cx="6106859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histogram and Q-Q plot indicate that residuals are approximately normal, supporting the normality assumption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342900" lvl="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residual plot shows no clear pattern, suggesting that the assumption of constant variance (homoscedasticity) holds</a:t>
            </a:r>
          </a:p>
          <a:p>
            <a:pPr marL="342900" lvl="0" indent="-34290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The boxplot shows one potential outlier, but it does not significantly impact normality</a:t>
            </a:r>
          </a:p>
          <a:p>
            <a:pPr marL="0" lvl="0" indent="0"/>
            <a:endParaRPr lang="en-US" sz="2400" dirty="0">
              <a:solidFill>
                <a:schemeClr val="tx1"/>
              </a:solidFill>
            </a:endParaRPr>
          </a:p>
          <a:p>
            <a:pPr marL="0" lvl="0" indent="0"/>
            <a:endParaRPr lang="en-US" sz="2400" dirty="0">
              <a:solidFill>
                <a:schemeClr val="tx1"/>
              </a:solidFill>
            </a:endParaRPr>
          </a:p>
          <a:p>
            <a:pPr marL="0" lvl="0" indent="0"/>
            <a:r>
              <a:rPr lang="en-US" sz="2400" dirty="0">
                <a:solidFill>
                  <a:schemeClr val="tx1"/>
                </a:solidFill>
              </a:rPr>
              <a:t>Overall, residual diagnostics confirm that the key assumptions of the model are satisfied.</a:t>
            </a:r>
            <a:endParaRPr sz="2400" dirty="0">
              <a:solidFill>
                <a:schemeClr val="tx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C5A62A-9B8A-8FED-A93D-4E840E1F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 Result- Assumption Checking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F2724CCF-6145-A34A-078E-ABBD8D41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400" y="1447800"/>
            <a:ext cx="75635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52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CD07D7A9-E9FA-43D8-7CEB-73ABFBDD73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18413" y="1392381"/>
            <a:ext cx="11777492" cy="6858000"/>
          </a:xfrm>
        </p:spPr>
        <p:txBody>
          <a:bodyPr/>
          <a:lstStyle/>
          <a:p>
            <a:pPr marL="228600" indent="0"/>
            <a:endParaRPr lang="en-US" sz="2500" dirty="0">
              <a:solidFill>
                <a:schemeClr val="tx1"/>
              </a:solidFill>
            </a:endParaRPr>
          </a:p>
          <a:p>
            <a:pPr marL="228600" indent="0"/>
            <a:endParaRPr lang="en-US" sz="2500" dirty="0">
              <a:solidFill>
                <a:schemeClr val="tx1"/>
              </a:solidFill>
            </a:endParaRPr>
          </a:p>
          <a:p>
            <a:pPr marL="914400" indent="-685800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tx1"/>
                </a:solidFill>
              </a:rPr>
              <a:t>Use </a:t>
            </a:r>
            <a:r>
              <a:rPr lang="en-US" sz="2500" b="1" dirty="0">
                <a:solidFill>
                  <a:schemeClr val="tx1"/>
                </a:solidFill>
              </a:rPr>
              <a:t>thicker slices (1/4-inch)</a:t>
            </a:r>
            <a:r>
              <a:rPr lang="en-US" sz="2500" dirty="0">
                <a:solidFill>
                  <a:schemeClr val="tx1"/>
                </a:solidFill>
              </a:rPr>
              <a:t> to minimize bacterial growth and ensure uniform thickness during processing</a:t>
            </a:r>
          </a:p>
          <a:p>
            <a:pPr marL="914400" indent="-685800">
              <a:buFont typeface="Wingdings" panose="05000000000000000000" pitchFamily="2" charset="2"/>
              <a:buChar char="v"/>
            </a:pPr>
            <a:endParaRPr lang="en-US" sz="2500" dirty="0">
              <a:solidFill>
                <a:schemeClr val="tx1"/>
              </a:solidFill>
            </a:endParaRPr>
          </a:p>
          <a:p>
            <a:pPr marL="914400" indent="-685800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tx1"/>
                </a:solidFill>
              </a:rPr>
              <a:t>If both slices will be used, prioritize the </a:t>
            </a:r>
            <a:r>
              <a:rPr lang="en-US" sz="2500" b="1" dirty="0">
                <a:solidFill>
                  <a:schemeClr val="tx1"/>
                </a:solidFill>
              </a:rPr>
              <a:t>wet inoculation method</a:t>
            </a:r>
            <a:r>
              <a:rPr lang="en-US" sz="2500" dirty="0">
                <a:solidFill>
                  <a:schemeClr val="tx1"/>
                </a:solidFill>
              </a:rPr>
              <a:t> over dry, as it consistently results in lower bacterial growth</a:t>
            </a:r>
          </a:p>
          <a:p>
            <a:pPr marL="914400" indent="-685800">
              <a:buFont typeface="Wingdings" panose="05000000000000000000" pitchFamily="2" charset="2"/>
              <a:buChar char="v"/>
            </a:pPr>
            <a:endParaRPr lang="en-US" sz="2500" dirty="0">
              <a:solidFill>
                <a:schemeClr val="tx1"/>
              </a:solidFill>
            </a:endParaRPr>
          </a:p>
          <a:p>
            <a:pPr marL="914400" indent="-685800">
              <a:buFont typeface="Wingdings" panose="05000000000000000000" pitchFamily="2" charset="2"/>
              <a:buChar char="v"/>
            </a:pPr>
            <a:r>
              <a:rPr lang="en-US" sz="2500" dirty="0">
                <a:solidFill>
                  <a:schemeClr val="tx1"/>
                </a:solidFill>
              </a:rPr>
              <a:t>To reduce bacterial growth, focus on critical weeks: prioritize monitoring Week 2 and Week 5 for inoculation methods, as these show significant differences between the dry and wet methods, and Week 1 and Week 2 for thickness, as 1/8-inch slices are more prone to bacterial growth. </a:t>
            </a:r>
          </a:p>
          <a:p>
            <a:pPr marL="914400" indent="-685800">
              <a:buFont typeface="Wingdings" panose="05000000000000000000" pitchFamily="2" charset="2"/>
              <a:buChar char="v"/>
            </a:pP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518D603-0E2C-2EA9-7D7D-6322712C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93962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51FCB5-CE8B-B26B-477C-D20CF48DC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200" dirty="0" err="1">
                <a:solidFill>
                  <a:schemeClr val="tx1"/>
                </a:solidFill>
              </a:rPr>
              <a:t>Bobbit</a:t>
            </a:r>
            <a:r>
              <a:rPr lang="en-US" sz="2200" dirty="0">
                <a:solidFill>
                  <a:schemeClr val="tx1"/>
                </a:solidFill>
              </a:rPr>
              <a:t>, Zach. 2021. “How to Interpret Negative AIC Values.” </a:t>
            </a:r>
            <a:r>
              <a:rPr lang="en-US" sz="2200" dirty="0" err="1">
                <a:solidFill>
                  <a:schemeClr val="tx1"/>
                </a:solidFill>
              </a:rPr>
              <a:t>Statology</a:t>
            </a:r>
            <a:r>
              <a:rPr lang="en-US" sz="2200" dirty="0">
                <a:solidFill>
                  <a:schemeClr val="tx1"/>
                </a:solidFill>
              </a:rPr>
              <a:t>. 2021.https://www.statology.org/negative-aic/.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Brown, Jessica, Taylor Bannon, Arie </a:t>
            </a:r>
            <a:r>
              <a:rPr lang="en-US" sz="2200" dirty="0" err="1">
                <a:solidFill>
                  <a:schemeClr val="tx1"/>
                </a:solidFill>
              </a:rPr>
              <a:t>Havelaar</a:t>
            </a:r>
            <a:r>
              <a:rPr lang="en-US" sz="2200" dirty="0">
                <a:solidFill>
                  <a:schemeClr val="tx1"/>
                </a:solidFill>
              </a:rPr>
              <a:t>, Chad Carr, Barbara B. </a:t>
            </a:r>
            <a:r>
              <a:rPr lang="en-US" sz="2200" dirty="0" err="1">
                <a:solidFill>
                  <a:schemeClr val="tx1"/>
                </a:solidFill>
              </a:rPr>
              <a:t>Kowalcyk</a:t>
            </a:r>
            <a:r>
              <a:rPr lang="en-US" sz="2200" dirty="0">
                <a:solidFill>
                  <a:schemeClr val="tx1"/>
                </a:solidFill>
              </a:rPr>
              <a:t>, and </a:t>
            </a:r>
            <a:r>
              <a:rPr lang="en-US" sz="2200" dirty="0" err="1">
                <a:solidFill>
                  <a:schemeClr val="tx1"/>
                </a:solidFill>
              </a:rPr>
              <a:t>JasonM</a:t>
            </a:r>
            <a:r>
              <a:rPr lang="en-US" sz="2200" dirty="0">
                <a:solidFill>
                  <a:schemeClr val="tx1"/>
                </a:solidFill>
              </a:rPr>
              <a:t>. Scheffler. 2024. “Inactivation of Salmonella Enterica, Escherichia Coli O157:H7, </a:t>
            </a:r>
            <a:r>
              <a:rPr lang="en-US" sz="2200" dirty="0" err="1">
                <a:solidFill>
                  <a:schemeClr val="tx1"/>
                </a:solidFill>
              </a:rPr>
              <a:t>andCampylobacter</a:t>
            </a:r>
            <a:r>
              <a:rPr lang="en-US" sz="2200" dirty="0">
                <a:solidFill>
                  <a:schemeClr val="tx1"/>
                </a:solidFill>
              </a:rPr>
              <a:t> </a:t>
            </a:r>
            <a:r>
              <a:rPr lang="en-US" sz="2200" dirty="0" err="1">
                <a:solidFill>
                  <a:schemeClr val="tx1"/>
                </a:solidFill>
              </a:rPr>
              <a:t>Jejuni</a:t>
            </a:r>
            <a:r>
              <a:rPr lang="en-US" sz="2200" dirty="0">
                <a:solidFill>
                  <a:schemeClr val="tx1"/>
                </a:solidFill>
              </a:rPr>
              <a:t> in a Restructured Beef Jerky Developed for Production in </a:t>
            </a:r>
            <a:r>
              <a:rPr lang="en-US" sz="2200" dirty="0" err="1">
                <a:solidFill>
                  <a:schemeClr val="tx1"/>
                </a:solidFill>
              </a:rPr>
              <a:t>Ethiopia.”Meat</a:t>
            </a:r>
            <a:r>
              <a:rPr lang="en-US" sz="2200" dirty="0">
                <a:solidFill>
                  <a:schemeClr val="tx1"/>
                </a:solidFill>
              </a:rPr>
              <a:t> and Muscle Biology8 (April): 1–12.https://doi.org/10.22175/mmb.16091.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Lipka, Alex, and Benjamin Tyner. 2004. “Repeated Measures Covariance Structure.” Sta-</a:t>
            </a:r>
            <a:r>
              <a:rPr lang="en-US" sz="2200" dirty="0" err="1">
                <a:solidFill>
                  <a:schemeClr val="tx1"/>
                </a:solidFill>
              </a:rPr>
              <a:t>tistical</a:t>
            </a:r>
            <a:r>
              <a:rPr lang="en-US" sz="2200" dirty="0">
                <a:solidFill>
                  <a:schemeClr val="tx1"/>
                </a:solidFill>
              </a:rPr>
              <a:t> Consulting Service - Purdue University. 2004.https://www.stat.purdue.edu/scs/help/method/Repeated%20measures%20analysis.pdf.</a:t>
            </a:r>
          </a:p>
          <a:p>
            <a:endParaRPr lang="en-US" sz="2200" dirty="0">
              <a:solidFill>
                <a:schemeClr val="tx1"/>
              </a:solidFill>
            </a:endParaRPr>
          </a:p>
          <a:p>
            <a:r>
              <a:rPr lang="en-US" sz="2200" dirty="0">
                <a:solidFill>
                  <a:schemeClr val="tx1"/>
                </a:solidFill>
              </a:rPr>
              <a:t>USDA. n.d.  “Appendix e: Selecting an Appropriate Covariance Structure,” n.d., E.1–8.https://www.ars.usda.gov/ARSUserFiles/80000000/StatisticsGroupWebinars/Appendix%20E%20-%20Selecting%20a%20Covariance%20Structure.pdf.11</a:t>
            </a:r>
          </a:p>
          <a:p>
            <a:endParaRPr lang="en-US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082362-1B19-33E1-8119-71B3CFE93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Citations</a:t>
            </a:r>
          </a:p>
        </p:txBody>
      </p:sp>
    </p:spTree>
    <p:extLst>
      <p:ext uri="{BB962C8B-B14F-4D97-AF65-F5344CB8AC3E}">
        <p14:creationId xmlns:p14="http://schemas.microsoft.com/office/powerpoint/2010/main" val="1770488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The consumption of beef jerky has been linked to several illnesses and hospitalizations, most of which involving E. Coli or Salmonella. (Brown et al., 2024).</a:t>
            </a:r>
            <a:endParaRPr sz="3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3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</a:rPr>
              <a:t>Our clients were interested in the effect of two different inoculation methods on Salmonella populations in beef jerky of different thicknesses. The variables involved were: </a:t>
            </a:r>
            <a:endParaRPr sz="3200" dirty="0">
              <a:solidFill>
                <a:schemeClr val="tx1"/>
              </a:solidFill>
            </a:endParaRPr>
          </a:p>
          <a:p>
            <a:pPr lvl="0" indent="-419100">
              <a:buClr>
                <a:srgbClr val="D00000"/>
              </a:buClr>
              <a:buSzPts val="30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Salmonella counts </a:t>
            </a:r>
            <a:endParaRPr sz="32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Inoculation methods (dry and wet)</a:t>
            </a:r>
            <a:endParaRPr sz="32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Thickness (¼ inch and ⅛ inch)</a:t>
            </a:r>
            <a:endParaRPr sz="32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  <a:buChar char="●"/>
            </a:pPr>
            <a:r>
              <a:rPr lang="en-US" sz="3200" dirty="0">
                <a:solidFill>
                  <a:schemeClr val="tx1"/>
                </a:solidFill>
              </a:rPr>
              <a:t>Time (weeks 1-5)</a:t>
            </a:r>
            <a:endParaRPr sz="3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D00000"/>
              </a:solidFill>
            </a:endParaRPr>
          </a:p>
        </p:txBody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Background &amp; Context</a:t>
            </a:r>
            <a:endParaRPr sz="5000" cap="none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2996225" y="2682450"/>
            <a:ext cx="12411000" cy="37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tx1"/>
                </a:solidFill>
              </a:rPr>
              <a:t>2x2 factorial design with repeated measures over time: </a:t>
            </a:r>
            <a:endParaRPr sz="4000" dirty="0">
              <a:solidFill>
                <a:schemeClr val="tx1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4000"/>
              <a:buChar char="●"/>
            </a:pPr>
            <a:r>
              <a:rPr lang="en-US" sz="4000" dirty="0">
                <a:solidFill>
                  <a:schemeClr val="tx1"/>
                </a:solidFill>
              </a:rPr>
              <a:t>Inoculation method (dry vs. wet)</a:t>
            </a:r>
            <a:endParaRPr sz="4000" dirty="0">
              <a:solidFill>
                <a:schemeClr val="tx1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4000"/>
              <a:buChar char="●"/>
            </a:pPr>
            <a:r>
              <a:rPr lang="en-US" sz="4000" dirty="0">
                <a:solidFill>
                  <a:schemeClr val="tx1"/>
                </a:solidFill>
              </a:rPr>
              <a:t>Thickness (¼ &amp; ⅛ inch)</a:t>
            </a:r>
            <a:endParaRPr sz="4000" dirty="0">
              <a:solidFill>
                <a:schemeClr val="tx1"/>
              </a:solidFill>
            </a:endParaRP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4000"/>
              <a:buChar char="●"/>
            </a:pPr>
            <a:r>
              <a:rPr lang="en-US" sz="4000" dirty="0">
                <a:solidFill>
                  <a:schemeClr val="tx1"/>
                </a:solidFill>
              </a:rPr>
              <a:t>5 equally spaced time points (Weeks 1-5)</a:t>
            </a:r>
          </a:p>
          <a:p>
            <a:pPr marL="457200" lvl="0" indent="-4826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4000"/>
              <a:buChar char="●"/>
            </a:pPr>
            <a:r>
              <a:rPr lang="en-US" sz="4000" dirty="0">
                <a:solidFill>
                  <a:schemeClr val="tx1"/>
                </a:solidFill>
              </a:rPr>
              <a:t>5 Batches</a:t>
            </a:r>
            <a:endParaRPr sz="4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baseline="-25000" dirty="0">
              <a:solidFill>
                <a:schemeClr val="accent6"/>
              </a:solidFill>
            </a:endParaRPr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2184400" y="685801"/>
            <a:ext cx="1196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rgbClr val="D00000"/>
                </a:solidFill>
              </a:rPr>
              <a:t>Design</a:t>
            </a:r>
            <a:endParaRPr sz="4600" cap="none" dirty="0">
              <a:solidFill>
                <a:srgbClr val="D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E97270-AB68-4788-89F2-98CD559D8D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4886" y="1676400"/>
            <a:ext cx="11745914" cy="6858000"/>
          </a:xfrm>
        </p:spPr>
        <p:txBody>
          <a:bodyPr/>
          <a:lstStyle/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endParaRPr lang="en-US" sz="2900" dirty="0">
              <a:solidFill>
                <a:srgbClr val="000000"/>
              </a:solidFill>
            </a:endParaRP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endParaRPr lang="en-US" sz="2900" dirty="0">
              <a:solidFill>
                <a:srgbClr val="000000"/>
              </a:solidFill>
            </a:endParaRP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endParaRPr lang="en-US" sz="2900" dirty="0">
              <a:solidFill>
                <a:srgbClr val="000000"/>
              </a:solidFill>
            </a:endParaRP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𝑌</a:t>
            </a:r>
            <a:r>
              <a:rPr lang="en-US" sz="2900" baseline="-25000" dirty="0">
                <a:solidFill>
                  <a:srgbClr val="000000"/>
                </a:solidFill>
              </a:rPr>
              <a:t>𝑖𝑗𝑘𝑙</a:t>
            </a:r>
            <a:r>
              <a:rPr lang="en-US" sz="2900" dirty="0">
                <a:solidFill>
                  <a:srgbClr val="000000"/>
                </a:solidFill>
              </a:rPr>
              <a:t>: Salmonella Level 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𝜇: overall mean 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𝛼</a:t>
            </a:r>
            <a:r>
              <a:rPr lang="en-US" sz="2900" baseline="-25000" dirty="0">
                <a:solidFill>
                  <a:srgbClr val="000000"/>
                </a:solidFill>
              </a:rPr>
              <a:t>𝑖</a:t>
            </a:r>
            <a:r>
              <a:rPr lang="en-US" sz="2900" dirty="0">
                <a:solidFill>
                  <a:srgbClr val="000000"/>
                </a:solidFill>
              </a:rPr>
              <a:t> :the effect of the 𝑖</a:t>
            </a:r>
            <a:r>
              <a:rPr lang="en-US" sz="2900" dirty="0" err="1">
                <a:solidFill>
                  <a:srgbClr val="000000"/>
                </a:solidFill>
              </a:rPr>
              <a:t>th</a:t>
            </a:r>
            <a:r>
              <a:rPr lang="en-US" sz="2900" dirty="0">
                <a:solidFill>
                  <a:srgbClr val="000000"/>
                </a:solidFill>
              </a:rPr>
              <a:t> inoculation method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𝛽</a:t>
            </a:r>
            <a:r>
              <a:rPr lang="en-US" sz="2900" baseline="-25000" dirty="0">
                <a:solidFill>
                  <a:srgbClr val="000000"/>
                </a:solidFill>
              </a:rPr>
              <a:t>𝑗</a:t>
            </a:r>
            <a:r>
              <a:rPr lang="en-US" sz="2900" dirty="0">
                <a:solidFill>
                  <a:srgbClr val="000000"/>
                </a:solidFill>
              </a:rPr>
              <a:t>: the effect of the 𝑗</a:t>
            </a:r>
            <a:r>
              <a:rPr lang="en-US" sz="2900" dirty="0" err="1">
                <a:solidFill>
                  <a:srgbClr val="000000"/>
                </a:solidFill>
              </a:rPr>
              <a:t>th</a:t>
            </a:r>
            <a:r>
              <a:rPr lang="en-US" sz="2900" dirty="0">
                <a:solidFill>
                  <a:srgbClr val="000000"/>
                </a:solidFill>
              </a:rPr>
              <a:t> thickness level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𝜏</a:t>
            </a:r>
            <a:r>
              <a:rPr lang="en-US" sz="2900" baseline="-25000" dirty="0">
                <a:solidFill>
                  <a:srgbClr val="000000"/>
                </a:solidFill>
              </a:rPr>
              <a:t>𝑘</a:t>
            </a:r>
            <a:r>
              <a:rPr lang="en-US" sz="2900" dirty="0">
                <a:solidFill>
                  <a:srgbClr val="000000"/>
                </a:solidFill>
              </a:rPr>
              <a:t>: r the effect of the 𝑘</a:t>
            </a:r>
            <a:r>
              <a:rPr lang="en-US" sz="2900" dirty="0" err="1">
                <a:solidFill>
                  <a:srgbClr val="000000"/>
                </a:solidFill>
              </a:rPr>
              <a:t>th</a:t>
            </a:r>
            <a:r>
              <a:rPr lang="en-US" sz="2900" dirty="0">
                <a:solidFill>
                  <a:srgbClr val="000000"/>
                </a:solidFill>
              </a:rPr>
              <a:t> week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(𝛼𝛽)</a:t>
            </a:r>
            <a:r>
              <a:rPr lang="en-US" sz="2900" baseline="-25000" dirty="0">
                <a:solidFill>
                  <a:srgbClr val="000000"/>
                </a:solidFill>
              </a:rPr>
              <a:t>𝑖j</a:t>
            </a:r>
            <a:r>
              <a:rPr lang="en-US" sz="2900" dirty="0">
                <a:solidFill>
                  <a:srgbClr val="000000"/>
                </a:solidFill>
              </a:rPr>
              <a:t>: interaction effect of the 𝑖</a:t>
            </a:r>
            <a:r>
              <a:rPr lang="en-US" sz="2900" dirty="0" err="1">
                <a:solidFill>
                  <a:srgbClr val="000000"/>
                </a:solidFill>
              </a:rPr>
              <a:t>th</a:t>
            </a:r>
            <a:r>
              <a:rPr lang="en-US" sz="2900" dirty="0">
                <a:solidFill>
                  <a:srgbClr val="000000"/>
                </a:solidFill>
              </a:rPr>
              <a:t> inoculation method and the 𝑗</a:t>
            </a:r>
            <a:r>
              <a:rPr lang="en-US" sz="2900" dirty="0" err="1">
                <a:solidFill>
                  <a:srgbClr val="000000"/>
                </a:solidFill>
              </a:rPr>
              <a:t>th</a:t>
            </a:r>
            <a:r>
              <a:rPr lang="en-US" sz="2900" dirty="0">
                <a:solidFill>
                  <a:srgbClr val="000000"/>
                </a:solidFill>
              </a:rPr>
              <a:t> thickness level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(𝛼𝛽𝜏)</a:t>
            </a:r>
            <a:r>
              <a:rPr lang="en-US" sz="2900" baseline="-25000" dirty="0">
                <a:solidFill>
                  <a:srgbClr val="000000"/>
                </a:solidFill>
              </a:rPr>
              <a:t>𝑖𝑗𝑘</a:t>
            </a:r>
            <a:r>
              <a:rPr lang="en-US" sz="2900" dirty="0">
                <a:solidFill>
                  <a:srgbClr val="000000"/>
                </a:solidFill>
              </a:rPr>
              <a:t>: three-way interaction between all fixed effects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𝑢</a:t>
            </a:r>
            <a:r>
              <a:rPr lang="en-US" sz="2900" baseline="-25000" dirty="0">
                <a:solidFill>
                  <a:srgbClr val="000000"/>
                </a:solidFill>
              </a:rPr>
              <a:t>𝑙</a:t>
            </a:r>
            <a:r>
              <a:rPr lang="en-US" sz="2900" dirty="0">
                <a:solidFill>
                  <a:srgbClr val="000000"/>
                </a:solidFill>
              </a:rPr>
              <a:t>: random effect for batches </a:t>
            </a:r>
          </a:p>
          <a:p>
            <a:pPr lvl="0" indent="-412750">
              <a:buClr>
                <a:srgbClr val="D1D3D4"/>
              </a:buClr>
              <a:buSzPts val="2900"/>
              <a:buFont typeface="Arial"/>
              <a:buChar char="●"/>
            </a:pPr>
            <a:r>
              <a:rPr lang="en-US" sz="2900" dirty="0">
                <a:solidFill>
                  <a:srgbClr val="000000"/>
                </a:solidFill>
              </a:rPr>
              <a:t>𝑒</a:t>
            </a:r>
            <a:r>
              <a:rPr lang="en-US" sz="2900" baseline="-25000" dirty="0">
                <a:solidFill>
                  <a:srgbClr val="000000"/>
                </a:solidFill>
              </a:rPr>
              <a:t>𝑖𝑗𝑘l </a:t>
            </a:r>
            <a:r>
              <a:rPr lang="en-US" sz="2900" dirty="0">
                <a:solidFill>
                  <a:srgbClr val="000000"/>
                </a:solidFill>
              </a:rPr>
              <a:t>: residuals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6941D3-17BC-4B04-B201-D79165F79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600" dirty="0">
                <a:solidFill>
                  <a:schemeClr val="accent6"/>
                </a:solidFill>
              </a:rPr>
              <a:t>Model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6AD2F2-B3B6-4F6D-ACBE-EB7D927FEFB7}"/>
              </a:ext>
            </a:extLst>
          </p:cNvPr>
          <p:cNvSpPr txBox="1"/>
          <p:nvPr/>
        </p:nvSpPr>
        <p:spPr>
          <a:xfrm>
            <a:off x="3338191" y="1889687"/>
            <a:ext cx="117459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𝑌</a:t>
            </a:r>
            <a:r>
              <a:rPr lang="en-US" sz="3200" baseline="-25000" dirty="0">
                <a:solidFill>
                  <a:schemeClr val="tx1"/>
                </a:solidFill>
              </a:rPr>
              <a:t>𝑖𝑗𝑘𝑙</a:t>
            </a:r>
            <a:r>
              <a:rPr lang="en-US" sz="3200" dirty="0">
                <a:solidFill>
                  <a:schemeClr val="tx1"/>
                </a:solidFill>
              </a:rPr>
              <a:t> = 𝜇 + 𝛼</a:t>
            </a:r>
            <a:r>
              <a:rPr lang="en-US" sz="3200" baseline="-25000" dirty="0">
                <a:solidFill>
                  <a:schemeClr val="tx1"/>
                </a:solidFill>
              </a:rPr>
              <a:t>𝑖</a:t>
            </a:r>
            <a:r>
              <a:rPr lang="en-US" sz="3200" dirty="0">
                <a:solidFill>
                  <a:schemeClr val="tx1"/>
                </a:solidFill>
              </a:rPr>
              <a:t> + 𝛽</a:t>
            </a:r>
            <a:r>
              <a:rPr lang="en-US" sz="3200" baseline="-25000" dirty="0">
                <a:solidFill>
                  <a:schemeClr val="tx1"/>
                </a:solidFill>
              </a:rPr>
              <a:t>𝑗</a:t>
            </a:r>
            <a:r>
              <a:rPr lang="en-US" sz="3200" dirty="0">
                <a:solidFill>
                  <a:schemeClr val="tx1"/>
                </a:solidFill>
              </a:rPr>
              <a:t> + 𝜏</a:t>
            </a:r>
            <a:r>
              <a:rPr lang="en-US" sz="3200" baseline="-25000" dirty="0">
                <a:solidFill>
                  <a:schemeClr val="tx1"/>
                </a:solidFill>
              </a:rPr>
              <a:t>𝑘</a:t>
            </a:r>
            <a:r>
              <a:rPr lang="en-US" sz="3200" dirty="0">
                <a:solidFill>
                  <a:schemeClr val="tx1"/>
                </a:solidFill>
              </a:rPr>
              <a:t> + (𝛼𝛽)</a:t>
            </a:r>
            <a:r>
              <a:rPr lang="en-US" sz="3200" baseline="-25000" dirty="0">
                <a:solidFill>
                  <a:schemeClr val="tx1"/>
                </a:solidFill>
              </a:rPr>
              <a:t>𝑖𝑗</a:t>
            </a:r>
            <a:r>
              <a:rPr lang="en-US" sz="3200" dirty="0">
                <a:solidFill>
                  <a:schemeClr val="tx1"/>
                </a:solidFill>
              </a:rPr>
              <a:t> + (𝛼𝜏)</a:t>
            </a:r>
            <a:r>
              <a:rPr lang="en-US" sz="3200" baseline="-25000" dirty="0">
                <a:solidFill>
                  <a:schemeClr val="tx1"/>
                </a:solidFill>
              </a:rPr>
              <a:t>𝑖𝑘</a:t>
            </a:r>
            <a:r>
              <a:rPr lang="en-US" sz="3200" dirty="0">
                <a:solidFill>
                  <a:schemeClr val="tx1"/>
                </a:solidFill>
              </a:rPr>
              <a:t> + (𝛽𝜏)</a:t>
            </a:r>
            <a:r>
              <a:rPr lang="en-US" sz="3200" baseline="-25000" dirty="0">
                <a:solidFill>
                  <a:schemeClr val="tx1"/>
                </a:solidFill>
              </a:rPr>
              <a:t>𝑗𝑘</a:t>
            </a:r>
            <a:r>
              <a:rPr lang="en-US" sz="3200" dirty="0">
                <a:solidFill>
                  <a:schemeClr val="tx1"/>
                </a:solidFill>
              </a:rPr>
              <a:t> + (𝛼𝛽𝜏)</a:t>
            </a:r>
            <a:r>
              <a:rPr lang="en-US" sz="3200" baseline="-25000" dirty="0">
                <a:solidFill>
                  <a:schemeClr val="tx1"/>
                </a:solidFill>
              </a:rPr>
              <a:t>𝑖𝑗𝑘</a:t>
            </a:r>
            <a:r>
              <a:rPr lang="en-US" sz="3200" dirty="0">
                <a:solidFill>
                  <a:schemeClr val="tx1"/>
                </a:solidFill>
              </a:rPr>
              <a:t> + 𝑢</a:t>
            </a:r>
            <a:r>
              <a:rPr lang="en-US" sz="3200" baseline="-25000" dirty="0">
                <a:solidFill>
                  <a:schemeClr val="tx1"/>
                </a:solidFill>
              </a:rPr>
              <a:t>𝑙</a:t>
            </a:r>
            <a:r>
              <a:rPr lang="en-US" sz="3200" dirty="0">
                <a:solidFill>
                  <a:schemeClr val="tx1"/>
                </a:solidFill>
              </a:rPr>
              <a:t> + 𝑒</a:t>
            </a:r>
            <a:r>
              <a:rPr lang="en-US" sz="3200" baseline="-25000" dirty="0">
                <a:solidFill>
                  <a:schemeClr val="tx1"/>
                </a:solidFill>
              </a:rPr>
              <a:t>𝑖𝑗𝑘l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48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2443451" y="1389434"/>
            <a:ext cx="12713422" cy="305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2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</a:rPr>
              <a:t>Client wanted contrasts for:</a:t>
            </a:r>
            <a:endParaRPr sz="2500" dirty="0">
              <a:solidFill>
                <a:schemeClr val="tx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2500"/>
              <a:buChar char="●"/>
            </a:pPr>
            <a:r>
              <a:rPr lang="en-US" sz="2500" dirty="0">
                <a:solidFill>
                  <a:schemeClr val="tx1"/>
                </a:solidFill>
              </a:rPr>
              <a:t>Difference between inoculation methods (dry and wet)</a:t>
            </a:r>
            <a:endParaRPr sz="2500" dirty="0">
              <a:solidFill>
                <a:schemeClr val="tx1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2500"/>
              <a:buChar char="●"/>
            </a:pPr>
            <a:r>
              <a:rPr lang="en-US" sz="2500" dirty="0">
                <a:solidFill>
                  <a:schemeClr val="tx1"/>
                </a:solidFill>
              </a:rPr>
              <a:t>Difference between thickness (¼ and ⅛ inch)</a:t>
            </a: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2500"/>
              <a:buChar char="●"/>
            </a:pPr>
            <a:r>
              <a:rPr lang="en-US" sz="2500" dirty="0">
                <a:solidFill>
                  <a:schemeClr val="tx1"/>
                </a:solidFill>
              </a:rPr>
              <a:t>Difference in the interaction of these variables</a:t>
            </a:r>
            <a:endParaRPr sz="2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tx1"/>
              </a:solidFill>
            </a:endParaRPr>
          </a:p>
          <a:p>
            <a:pPr marL="0" indent="0"/>
            <a:r>
              <a:rPr lang="en-US" sz="2500" dirty="0">
                <a:solidFill>
                  <a:schemeClr val="tx1"/>
                </a:solidFill>
              </a:rPr>
              <a:t>Generated dataset with five batches and identical response variables across batches. (Brown et al., 2024).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</a:rPr>
              <a:t>The dataset was then evaluated to determine the power.</a:t>
            </a:r>
            <a:endParaRPr sz="2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5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chemeClr val="tx1"/>
                </a:solidFill>
              </a:rPr>
              <a:t>Many terms show &gt;80% power so we chose to proceed</a:t>
            </a:r>
            <a:endParaRPr sz="2500" dirty="0">
              <a:solidFill>
                <a:schemeClr val="tx1"/>
              </a:solidFill>
            </a:endParaRP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Power Analysis</a:t>
            </a:r>
            <a:endParaRPr sz="4600" cap="none" dirty="0">
              <a:solidFill>
                <a:schemeClr val="accent6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C54B94A2-6DE0-F018-CB3A-A8E89050D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463" y="4668983"/>
            <a:ext cx="10576337" cy="414478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3564341" y="5885056"/>
            <a:ext cx="11745914" cy="2588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8100" lvl="0" indent="0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</a:pPr>
            <a:r>
              <a:rPr lang="en-US" sz="3000" dirty="0">
                <a:solidFill>
                  <a:schemeClr val="tx1"/>
                </a:solidFill>
              </a:rPr>
              <a:t>Plots to show distribution of response variable: </a:t>
            </a:r>
            <a:endParaRPr sz="3000" dirty="0">
              <a:solidFill>
                <a:schemeClr val="tx1"/>
              </a:solidFill>
            </a:endParaRPr>
          </a:p>
          <a:p>
            <a: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  <a:buChar char="○"/>
            </a:pPr>
            <a:r>
              <a:rPr lang="en-US" sz="3000" dirty="0">
                <a:solidFill>
                  <a:schemeClr val="tx1"/>
                </a:solidFill>
              </a:rPr>
              <a:t>Histogram indicates a slight skew, but not enough to say the distribution is not normal </a:t>
            </a:r>
            <a:endParaRPr sz="3000" dirty="0">
              <a:solidFill>
                <a:schemeClr val="tx1"/>
              </a:solidFill>
            </a:endParaRPr>
          </a:p>
          <a:p>
            <a:pPr marL="914400" lvl="1" indent="-419100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3000"/>
              <a:buChar char="○"/>
            </a:pPr>
            <a:r>
              <a:rPr lang="en-US" sz="3000" dirty="0">
                <a:solidFill>
                  <a:schemeClr val="tx1"/>
                </a:solidFill>
              </a:rPr>
              <a:t>Q-Q plot is indicative of a normal distribution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Distribution of Response</a:t>
            </a:r>
            <a:endParaRPr sz="5000" cap="none" dirty="0">
              <a:solidFill>
                <a:schemeClr val="accent6"/>
              </a:solidFill>
            </a:endParaRPr>
          </a:p>
        </p:txBody>
      </p:sp>
      <p:pic>
        <p:nvPicPr>
          <p:cNvPr id="79" name="Google Shape;7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935" y="1964938"/>
            <a:ext cx="9585757" cy="3752850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9385900" y="1640699"/>
            <a:ext cx="6135900" cy="58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dirty="0">
                <a:solidFill>
                  <a:schemeClr val="tx1"/>
                </a:solidFill>
              </a:rPr>
              <a:t>Wet inoculation method (blue lines) - mean response tends to decrease over time</a:t>
            </a:r>
            <a:endParaRPr sz="30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dirty="0">
                <a:solidFill>
                  <a:schemeClr val="tx1"/>
                </a:solidFill>
              </a:rPr>
              <a:t>Dry Inoculation (red lines) - mean response tends to increase over time</a:t>
            </a:r>
            <a:endParaRPr sz="30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dirty="0">
                <a:solidFill>
                  <a:schemeClr val="tx1"/>
                </a:solidFill>
              </a:rPr>
              <a:t>⅛ inch thickness - responses were similar, diverging at the end of the experiment</a:t>
            </a:r>
            <a:endParaRPr sz="3000" dirty="0">
              <a:solidFill>
                <a:schemeClr val="tx1"/>
              </a:solidFill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Char char="●"/>
            </a:pPr>
            <a:r>
              <a:rPr lang="en-US" sz="3000" dirty="0">
                <a:solidFill>
                  <a:schemeClr val="tx1"/>
                </a:solidFill>
              </a:rPr>
              <a:t>¼ inch thickness - Showed more variation</a:t>
            </a:r>
            <a:endParaRPr sz="3000" dirty="0">
              <a:solidFill>
                <a:schemeClr val="tx1"/>
              </a:solidFill>
            </a:endParaRPr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/>
          </p:nvPr>
        </p:nvSpPr>
        <p:spPr>
          <a:xfrm>
            <a:off x="2184400" y="685801"/>
            <a:ext cx="1196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Exploration</a:t>
            </a:r>
            <a:endParaRPr sz="4600" cap="none" dirty="0">
              <a:solidFill>
                <a:schemeClr val="accent6"/>
              </a:solidFill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224" y="2295817"/>
            <a:ext cx="6997676" cy="4552365"/>
          </a:xfrm>
          <a:prstGeom prst="rect">
            <a:avLst/>
          </a:prstGeom>
          <a:noFill/>
          <a:ln w="28575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3544886" y="1367589"/>
            <a:ext cx="11745914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 dirty="0">
                <a:solidFill>
                  <a:schemeClr val="tx1"/>
                </a:solidFill>
              </a:rPr>
              <a:t>Since this is a repeated measures experiment, we need to account for this variance by selecting a covariance structure.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900" dirty="0">
              <a:solidFill>
                <a:schemeClr val="tx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●"/>
            </a:pPr>
            <a:r>
              <a:rPr lang="en-US" sz="2900" dirty="0">
                <a:solidFill>
                  <a:schemeClr val="tx1"/>
                </a:solidFill>
              </a:rPr>
              <a:t>Plan to use AR(1) structure</a:t>
            </a: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○"/>
            </a:pPr>
            <a:r>
              <a:rPr lang="en-US" sz="2900" dirty="0">
                <a:solidFill>
                  <a:schemeClr val="tx1"/>
                </a:solidFill>
              </a:rPr>
              <a:t>Suited for equally spaced, ordered data over time</a:t>
            </a: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●"/>
            </a:pPr>
            <a:r>
              <a:rPr lang="en-US" sz="2900" dirty="0">
                <a:solidFill>
                  <a:schemeClr val="tx1"/>
                </a:solidFill>
              </a:rPr>
              <a:t>Strong correlations observed between adjacent weeks </a:t>
            </a:r>
            <a:endParaRPr sz="2900" dirty="0">
              <a:solidFill>
                <a:schemeClr val="tx1"/>
              </a:solidFill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○"/>
            </a:pPr>
            <a:r>
              <a:rPr lang="en-US" sz="2900" dirty="0">
                <a:solidFill>
                  <a:schemeClr val="tx1"/>
                </a:solidFill>
              </a:rPr>
              <a:t>Week 1 vs. Week 2 (r = 0.69) </a:t>
            </a:r>
            <a:endParaRPr sz="2900" dirty="0">
              <a:solidFill>
                <a:schemeClr val="tx1"/>
              </a:solidFill>
            </a:endParaRPr>
          </a:p>
          <a:p>
            <a:pPr marL="914400" lvl="1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○"/>
            </a:pPr>
            <a:r>
              <a:rPr lang="en-US" sz="2900" dirty="0">
                <a:solidFill>
                  <a:schemeClr val="tx1"/>
                </a:solidFill>
              </a:rPr>
              <a:t>Week 2 vs. Week 3 (r = 0.74) </a:t>
            </a:r>
            <a:endParaRPr sz="2900" dirty="0">
              <a:solidFill>
                <a:schemeClr val="tx1"/>
              </a:solidFill>
            </a:endParaRPr>
          </a:p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D1D3D4"/>
              </a:buClr>
              <a:buSzPts val="2900"/>
              <a:buChar char="●"/>
            </a:pPr>
            <a:r>
              <a:rPr lang="en-US" sz="2900" dirty="0">
                <a:solidFill>
                  <a:schemeClr val="tx1"/>
                </a:solidFill>
              </a:rPr>
              <a:t>Correlations weaken as time gap increases </a:t>
            </a:r>
            <a:endParaRPr sz="2900" dirty="0">
              <a:solidFill>
                <a:schemeClr val="tx1"/>
              </a:solidFill>
            </a:endParaRPr>
          </a:p>
        </p:txBody>
      </p:sp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Correlation Over Time</a:t>
            </a:r>
            <a:endParaRPr sz="4600" cap="none" dirty="0">
              <a:solidFill>
                <a:schemeClr val="accent6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619EF8-DA20-FD33-E4D4-B30024469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44" y="5692256"/>
            <a:ext cx="5575878" cy="3191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D952A3-E7C9-76D4-84D4-6094AFC71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7879" y="5578444"/>
            <a:ext cx="3293271" cy="33048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While confident in AR(1), we also tested other covariance structures for comparison. </a:t>
            </a:r>
            <a:endParaRPr sz="2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tx1"/>
                </a:solidFill>
              </a:rPr>
              <a:t>From the model comparison: </a:t>
            </a:r>
            <a:endParaRPr sz="2800" dirty="0">
              <a:solidFill>
                <a:schemeClr val="tx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rgbClr val="D00000"/>
              </a:buClr>
              <a:buSzPts val="2800"/>
              <a:buChar char="●"/>
            </a:pPr>
            <a:r>
              <a:rPr lang="en-US" sz="2800" dirty="0">
                <a:solidFill>
                  <a:schemeClr val="tx1"/>
                </a:solidFill>
              </a:rPr>
              <a:t>AR(1) structure is the best fit with the lowest AIC and AICC, and a respectable BIC score</a:t>
            </a:r>
            <a:endParaRPr sz="2800" dirty="0">
              <a:solidFill>
                <a:schemeClr val="tx1"/>
              </a:solidFill>
            </a:endParaRPr>
          </a:p>
        </p:txBody>
      </p:sp>
      <p:sp>
        <p:nvSpPr>
          <p:cNvPr id="99" name="Google Shape;9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600" dirty="0">
                <a:solidFill>
                  <a:schemeClr val="accent6"/>
                </a:solidFill>
              </a:rPr>
              <a:t>Model Comparison</a:t>
            </a:r>
            <a:endParaRPr sz="4600" cap="none" dirty="0">
              <a:solidFill>
                <a:schemeClr val="accent6"/>
              </a:solidFill>
            </a:endParaRPr>
          </a:p>
        </p:txBody>
      </p:sp>
      <p:pic>
        <p:nvPicPr>
          <p:cNvPr id="2" name="Picture 1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D765473C-EDD1-0E99-46F0-A841D1A3F7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6601"/>
          <a:stretch/>
        </p:blipFill>
        <p:spPr>
          <a:xfrm>
            <a:off x="4685690" y="4283242"/>
            <a:ext cx="8025424" cy="437561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L Colors">
      <a:dk1>
        <a:srgbClr val="000000"/>
      </a:dk1>
      <a:lt1>
        <a:srgbClr val="FFFFFF"/>
      </a:lt1>
      <a:dk2>
        <a:srgbClr val="005D83"/>
      </a:dk2>
      <a:lt2>
        <a:srgbClr val="F5F1E7"/>
      </a:lt2>
      <a:accent1>
        <a:srgbClr val="41A7C6"/>
      </a:accent1>
      <a:accent2>
        <a:srgbClr val="F58A1F"/>
      </a:accent2>
      <a:accent3>
        <a:srgbClr val="BCCB2A"/>
      </a:accent3>
      <a:accent4>
        <a:srgbClr val="A5228D"/>
      </a:accent4>
      <a:accent5>
        <a:srgbClr val="4BACC6"/>
      </a:accent5>
      <a:accent6>
        <a:srgbClr val="D00000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1269</Words>
  <Application>Microsoft Macintosh PowerPoint</Application>
  <PresentationFormat>Custom</PresentationFormat>
  <Paragraphs>115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Work Sans</vt:lpstr>
      <vt:lpstr>Wingdings</vt:lpstr>
      <vt:lpstr>Arial</vt:lpstr>
      <vt:lpstr>Oswald Medium</vt:lpstr>
      <vt:lpstr>Office Theme</vt:lpstr>
      <vt:lpstr>802 Project Summary</vt:lpstr>
      <vt:lpstr>Background &amp; Context</vt:lpstr>
      <vt:lpstr>Design</vt:lpstr>
      <vt:lpstr>Model</vt:lpstr>
      <vt:lpstr>Power Analysis</vt:lpstr>
      <vt:lpstr>Distribution of Response</vt:lpstr>
      <vt:lpstr>Exploration</vt:lpstr>
      <vt:lpstr>Correlation Over Time</vt:lpstr>
      <vt:lpstr>Model Comparison</vt:lpstr>
      <vt:lpstr>Model Results</vt:lpstr>
      <vt:lpstr>Contrast Result</vt:lpstr>
      <vt:lpstr>Model Results</vt:lpstr>
      <vt:lpstr>Model Results-  Method*Thickness</vt:lpstr>
      <vt:lpstr>Model Results- Method*Week</vt:lpstr>
      <vt:lpstr>Model Results- Thickness*Week</vt:lpstr>
      <vt:lpstr>Model Result- Assumption Checking</vt:lpstr>
      <vt:lpstr>Conclusion</vt:lpstr>
      <vt:lpstr>Citations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802 Project Summary</dc:title>
  <dc:creator>Maksuda Aktar Toma</dc:creator>
  <cp:lastModifiedBy>Ryan Lalicker</cp:lastModifiedBy>
  <cp:revision>28</cp:revision>
  <dcterms:modified xsi:type="dcterms:W3CDTF">2024-12-10T05:15:02Z</dcterms:modified>
</cp:coreProperties>
</file>